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2443942"/>
            <a:ext cx="6815669" cy="942722"/>
          </a:xfrm>
        </p:spPr>
        <p:txBody>
          <a:bodyPr/>
          <a:lstStyle/>
          <a:p>
            <a:r>
              <a:rPr lang="tr-TR" sz="3200" dirty="0" smtClean="0"/>
              <a:t>THE OBA OTEL SÜRDÜRÜLEBİLİRLİK</a:t>
            </a:r>
            <a:endParaRPr lang="tr-TR" sz="3200" dirty="0"/>
          </a:p>
        </p:txBody>
      </p:sp>
      <p:sp>
        <p:nvSpPr>
          <p:cNvPr id="3" name="Alt Başlık 2"/>
          <p:cNvSpPr>
            <a:spLocks noGrp="1"/>
          </p:cNvSpPr>
          <p:nvPr>
            <p:ph type="subTitle" idx="1"/>
          </p:nvPr>
        </p:nvSpPr>
        <p:spPr/>
        <p:txBody>
          <a:bodyPr/>
          <a:lstStyle/>
          <a:p>
            <a:r>
              <a:rPr lang="tr-TR" dirty="0" smtClean="0"/>
              <a:t>POLİTİKALAR</a:t>
            </a:r>
            <a:endParaRPr lang="tr-TR" dirty="0"/>
          </a:p>
        </p:txBody>
      </p:sp>
    </p:spTree>
    <p:extLst>
      <p:ext uri="{BB962C8B-B14F-4D97-AF65-F5344CB8AC3E}">
        <p14:creationId xmlns:p14="http://schemas.microsoft.com/office/powerpoint/2010/main" val="259159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2669" y="1636202"/>
            <a:ext cx="9518073" cy="2311402"/>
          </a:xfrm>
          <a:prstGeom prst="rect">
            <a:avLst/>
          </a:prstGeom>
        </p:spPr>
        <p:txBody>
          <a:bodyPr wrap="square">
            <a:spAutoFit/>
          </a:bodyPr>
          <a:lstStyle/>
          <a:p>
            <a:pPr marL="342900" marR="546100" lvl="0" indent="-342900" algn="just">
              <a:lnSpc>
                <a:spcPct val="115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Çalışanlarımıza, çocuk istismarının önlenmesi ve fark edilmesi konusunda eğitimler veririz.</a:t>
            </a:r>
          </a:p>
          <a:p>
            <a:pPr marL="342900" marR="546100" lvl="0" indent="-342900" algn="just">
              <a:lnSpc>
                <a:spcPct val="115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Çocukların katıldıkları aktivitelerde yetişkin gözetimi altında olduklarından emin oluruz.</a:t>
            </a:r>
          </a:p>
          <a:p>
            <a:pPr marL="342900" marR="546100" lvl="0" indent="-342900" algn="just">
              <a:lnSpc>
                <a:spcPct val="115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Çocuk haklarının korunması konusunda farkındalık yaratmak için eğitimler düzenler ve ilgili projelere destek veririz.</a:t>
            </a:r>
          </a:p>
          <a:p>
            <a:pPr marL="342900" marR="546100" lvl="0" indent="-342900" algn="just">
              <a:lnSpc>
                <a:spcPct val="115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Çocuklar ile ilgili şüpheli eylemlere şahit olduğumuzda öncelikle otel yönetimine bilgi verir, gerekli görülen durumlarda resmi kuruluşlardan yardım isteriz.</a:t>
            </a:r>
          </a:p>
        </p:txBody>
      </p:sp>
    </p:spTree>
    <p:extLst>
      <p:ext uri="{BB962C8B-B14F-4D97-AF65-F5344CB8AC3E}">
        <p14:creationId xmlns:p14="http://schemas.microsoft.com/office/powerpoint/2010/main" val="399841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5839" y="767805"/>
            <a:ext cx="10407535" cy="3627147"/>
          </a:xfrm>
          <a:prstGeom prst="rect">
            <a:avLst/>
          </a:prstGeom>
        </p:spPr>
        <p:txBody>
          <a:bodyPr wrap="square">
            <a:spAutoFit/>
          </a:bodyPr>
          <a:lstStyle/>
          <a:p>
            <a:pPr marL="342900" marR="546100" algn="ctr">
              <a:lnSpc>
                <a:spcPct val="115000"/>
              </a:lnSpc>
              <a:spcAft>
                <a:spcPts val="800"/>
              </a:spcAft>
            </a:pPr>
            <a:r>
              <a:rPr lang="tr-T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ENERJİ VERİMLİLİĞİ  POLİTİKASI</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Dünyamızı olası tehlikelerden korumak için enerjimizi verimli kullanıyor ve enerji sarfiyatımızı azaltmak için hedefler belirliyoruz. </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Bunun için;</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Hem doğaya karşı sorumluluklarımız hem de yasal yükümlülüklerimizi yerine getirmek üzere ulusal ve uluslararası standartları, yasa ve düzenlemeleri takip eder, enerji kullanımını azaltma ve/veya enerji tüketim performansımızın sürekli iyileştirilmesini sağlayacak çalışmaları gönüllü olarak yürütür, çalışmalarımızın sonuçlarını takip ederiz.</a:t>
            </a:r>
          </a:p>
        </p:txBody>
      </p:sp>
    </p:spTree>
    <p:extLst>
      <p:ext uri="{BB962C8B-B14F-4D97-AF65-F5344CB8AC3E}">
        <p14:creationId xmlns:p14="http://schemas.microsoft.com/office/powerpoint/2010/main" val="146077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4276" y="787251"/>
            <a:ext cx="10532226" cy="3621504"/>
          </a:xfrm>
          <a:prstGeom prst="rect">
            <a:avLst/>
          </a:prstGeom>
        </p:spPr>
        <p:txBody>
          <a:bodyPr wrap="square">
            <a:spAutoFit/>
          </a:bodyPr>
          <a:lstStyle/>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Hedefler koyar, çalışanlarımızın da katılımını sağlamak amacıyla eğitim programlarımızda enerji verimliliğine yer veririz.</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Tüm paydaşlarımızla enerji yönetimi konusunda ortak amaçlar ve sonuçlar yaratmak üzere iş birliği yapmayı önemseriz. Bu konularda misafirlerimiz, çalışanlarımız, ziyaretçilerimiz ve tüm iş ortaklarımız ile birlikte topyekûn bir farkındalık ve bilinç seviyesine ulaşılması adına etkileşimimizi sürdürmeye çalışırız.</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Enerji verimli uygun ürün, ekipman, teçhizat ve teknoloji alternatiflerini araştırıp bulmaya, satın almaya ve kullanmaya çalışırız.</a:t>
            </a:r>
          </a:p>
        </p:txBody>
      </p:sp>
    </p:spTree>
    <p:extLst>
      <p:ext uri="{BB962C8B-B14F-4D97-AF65-F5344CB8AC3E}">
        <p14:creationId xmlns:p14="http://schemas.microsoft.com/office/powerpoint/2010/main" val="184945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0655" y="1877293"/>
            <a:ext cx="10257905" cy="1856919"/>
          </a:xfrm>
          <a:prstGeom prst="rect">
            <a:avLst/>
          </a:prstGeom>
        </p:spPr>
        <p:txBody>
          <a:bodyPr wrap="square">
            <a:spAutoFit/>
          </a:bodyPr>
          <a:lstStyle/>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Enerji Yönetim Sistemimizi </a:t>
            </a:r>
            <a:r>
              <a:rPr lang="tr-TR" dirty="0" err="1"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dokümente</a:t>
            </a:r>
            <a:r>
              <a:rPr lang="tr-TR"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etmeyi, tüm departmanlarımıza yaymayı, gerektiğinde güncellemeyi, gözden geçirmeyi ve sürekli olarak iyileştirmeyi hedefleriz.</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Enerji risklerini veya enerji </a:t>
            </a:r>
            <a:r>
              <a:rPr lang="tr-TR"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kısıt </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gibi doğabilecek acil durumları değerlendirir, alınabilecek önlemleri planlarız.</a:t>
            </a:r>
          </a:p>
        </p:txBody>
      </p:sp>
    </p:spTree>
    <p:extLst>
      <p:ext uri="{BB962C8B-B14F-4D97-AF65-F5344CB8AC3E}">
        <p14:creationId xmlns:p14="http://schemas.microsoft.com/office/powerpoint/2010/main" val="176824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05345" y="627977"/>
            <a:ext cx="10257906" cy="4037516"/>
          </a:xfrm>
          <a:prstGeom prst="rect">
            <a:avLst/>
          </a:prstGeom>
        </p:spPr>
        <p:txBody>
          <a:bodyPr wrap="square">
            <a:spAutoFit/>
          </a:bodyPr>
          <a:lstStyle/>
          <a:p>
            <a:pPr marL="342900" marR="546100" algn="ctr">
              <a:lnSpc>
                <a:spcPct val="115000"/>
              </a:lnSpc>
              <a:spcAft>
                <a:spcPts val="800"/>
              </a:spcAft>
            </a:pPr>
            <a:r>
              <a:rPr lang="tr-T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KADIN HAKLARI VE CİNSİYET EŞİTLİĞİ POLİTİKASI</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İşletmemizde cinsiyet eşitliğine önem veririz. </a:t>
            </a:r>
          </a:p>
          <a:p>
            <a:pPr marL="342900" marR="546100" indent="-342900" algn="just">
              <a:lnSpc>
                <a:spcPct val="150000"/>
              </a:lnSpc>
              <a:spcAft>
                <a:spcPts val="800"/>
              </a:spcAft>
              <a:buFont typeface="Symbol" panose="05050102010706020507" pitchFamily="18" charset="2"/>
              <a:buChar char=""/>
            </a:pPr>
            <a:r>
              <a:rPr lang="tr-TR"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Cinsiyet </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farkı gözetmeksizin tüm çalışanlarımızın sağlık, güvenlik ve refahlarını sağlarız.</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Kadınların iş gücüne katılımını tüm departmanlarımızda destekler, eşit fırsatlar sunarız.</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Cinsiyet ayrımı yapmadan «eşit işe eşit ücret» politikası ile hareket ederiz.</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Eşitlik ilkesi gözetilerek görev dağılımı yaparız.</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Kariyer fırsatlarından eşit düzeyde faydalanılması için gerekli ortamı sağlarız.</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Eğitim politikaları oluşturur, kadınların katılımına ve farkındalığın artmasına destek oluruz.</a:t>
            </a:r>
          </a:p>
        </p:txBody>
      </p:sp>
    </p:spTree>
    <p:extLst>
      <p:ext uri="{BB962C8B-B14F-4D97-AF65-F5344CB8AC3E}">
        <p14:creationId xmlns:p14="http://schemas.microsoft.com/office/powerpoint/2010/main" val="157622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97280" y="1513091"/>
            <a:ext cx="10465724" cy="2332049"/>
          </a:xfrm>
          <a:prstGeom prst="rect">
            <a:avLst/>
          </a:prstGeom>
        </p:spPr>
        <p:txBody>
          <a:bodyPr wrap="square">
            <a:spAutoFit/>
          </a:bodyPr>
          <a:lstStyle/>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İş-aile yaşam dengesini koruyan çalışma ortamı ve uygulamalarını oluştururuz.</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Kadınların şirket yönetiminde olmaları için destek verir, eşit fırsatlar sunarız.</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Kadınların hiçbir şekilde istismar, taciz, ayrımcılık, bastırılma, zorlama, iftira vb. durumlara maruz kalmasına müsaade etmeyiz. Dünyaya ve kurumumuza kattıkları değerin daima farkında olur ve varlıklarını destekleriz.</a:t>
            </a:r>
          </a:p>
        </p:txBody>
      </p:sp>
    </p:spTree>
    <p:extLst>
      <p:ext uri="{BB962C8B-B14F-4D97-AF65-F5344CB8AC3E}">
        <p14:creationId xmlns:p14="http://schemas.microsoft.com/office/powerpoint/2010/main" val="371210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9091" y="1407678"/>
            <a:ext cx="10382596" cy="2380652"/>
          </a:xfrm>
          <a:prstGeom prst="rect">
            <a:avLst/>
          </a:prstGeom>
        </p:spPr>
        <p:txBody>
          <a:bodyPr wrap="square">
            <a:spAutoFit/>
          </a:bodyPr>
          <a:lstStyle/>
          <a:p>
            <a:pPr marL="342900" marR="546100" algn="ctr">
              <a:lnSpc>
                <a:spcPct val="115000"/>
              </a:lnSpc>
              <a:spcAft>
                <a:spcPts val="800"/>
              </a:spcAft>
            </a:pPr>
            <a:r>
              <a:rPr lang="tr-T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SÜRDÜRÜLEBİLİR SATIN ALMA POLİTİKASI</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Sürdürülebilir tedarik anlayışı doğrultusunda tedarikçilerimizin/çözüm ortaklarımızın;</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Kalite Güvence Yönetim Sistemleri, Çevre ve İş Sağlığı Güvenliği Yönetim Sistemleri, uluslararası düzeyde kabul görmüş çevre ve sürdürülebilirlik </a:t>
            </a:r>
            <a:r>
              <a:rPr lang="tr-TR"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etiketlerine/sertifikalarına </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sahip olmasına,</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Üretim ve tedarikte, çevreye zararlı etkilerinin olmamasına, çevre mevzuatlarına uyuyor olmasına,</a:t>
            </a:r>
          </a:p>
        </p:txBody>
      </p:sp>
    </p:spTree>
    <p:extLst>
      <p:ext uri="{BB962C8B-B14F-4D97-AF65-F5344CB8AC3E}">
        <p14:creationId xmlns:p14="http://schemas.microsoft.com/office/powerpoint/2010/main" val="221758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2589" y="787251"/>
            <a:ext cx="10424160" cy="3206006"/>
          </a:xfrm>
          <a:prstGeom prst="rect">
            <a:avLst/>
          </a:prstGeom>
        </p:spPr>
        <p:txBody>
          <a:bodyPr wrap="square">
            <a:spAutoFit/>
          </a:bodyPr>
          <a:lstStyle/>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Kaynakları; doğal yaşama, ekosisteme zarar vermeden, uygun bir şekilde kullanıyor/tüketiyor olmasına, avlanma yasaklarına uyuyor olmasına,</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Atıklarını en aza indirmek ve doğru yönetmek için çalışıyor olmasına, ürün ambalajlarında daha az ambalajlamaya veya dökme ambalajlama alternatifleri sunuyor olmasına,</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Çevre dostu, tasarruflu, yöresel, etik değerlere önem veren, geri dönüşebilir veya geri dönüştürülmüş malzeme kullanan, organik, </a:t>
            </a:r>
            <a:r>
              <a:rPr lang="tr-TR"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bio</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tr-TR"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vegan</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hayvanlar üzerinde denenmemiş, zararlı kimyasal bileşenler içermeyen vb. alternatifleri sunmalarına, </a:t>
            </a:r>
          </a:p>
        </p:txBody>
      </p:sp>
    </p:spTree>
    <p:extLst>
      <p:ext uri="{BB962C8B-B14F-4D97-AF65-F5344CB8AC3E}">
        <p14:creationId xmlns:p14="http://schemas.microsoft.com/office/powerpoint/2010/main" val="339003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5839" y="1618248"/>
            <a:ext cx="10183091" cy="2375009"/>
          </a:xfrm>
          <a:prstGeom prst="rect">
            <a:avLst/>
          </a:prstGeom>
        </p:spPr>
        <p:txBody>
          <a:bodyPr wrap="square">
            <a:spAutoFit/>
          </a:bodyPr>
          <a:lstStyle/>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Yerli ve yerel üretim/hizmet sağlayıcısı olmasına, </a:t>
            </a:r>
          </a:p>
          <a:p>
            <a:pPr marL="342900" marR="546100" lvl="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Ülkemizin/bölgemizin mutfağını, geleneklerini, kültürünü yansıtan/tanıtan ürün/hizmet olmasına,</a:t>
            </a:r>
          </a:p>
          <a:p>
            <a:pPr marL="342900" marR="546100" indent="-342900" algn="just">
              <a:lnSpc>
                <a:spcPct val="150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Önem verir ve bu bakış açımızı paydaş  tedarikçilerimize iletiriz. Tedarikçilerimiz ile birlikte verimli satın alma fırsatları yaratmaya çalışır, tedarik süreçlerinden doğan çevre etkilerini azaltmayı hedefleriz.</a:t>
            </a:r>
          </a:p>
        </p:txBody>
      </p:sp>
    </p:spTree>
    <p:extLst>
      <p:ext uri="{BB962C8B-B14F-4D97-AF65-F5344CB8AC3E}">
        <p14:creationId xmlns:p14="http://schemas.microsoft.com/office/powerpoint/2010/main" val="152543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21971" y="1703431"/>
            <a:ext cx="9684327" cy="2562048"/>
          </a:xfrm>
          <a:prstGeom prst="rect">
            <a:avLst/>
          </a:prstGeom>
        </p:spPr>
        <p:txBody>
          <a:bodyPr wrap="square">
            <a:spAutoFit/>
          </a:bodyPr>
          <a:lstStyle/>
          <a:p>
            <a:pPr algn="ctr">
              <a:lnSpc>
                <a:spcPct val="107000"/>
              </a:lnSpc>
              <a:spcAft>
                <a:spcPts val="0"/>
              </a:spcAft>
            </a:pPr>
            <a:r>
              <a:rPr lang="tr-T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Sürdürülebilirlik Politikamız</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Çevreyi korumak ve sürdürülebilir turizmin gerekliliğini sağlamak amacıyla çevreye olan etkilerimizi tespit eder, olumsuz etkileri, olası tehlikeleri ve atıklarımızı kontrol altına alırız. Doğal kaynakların kullanımını, enerji tüketimini,  hava, su ve toprak kirlenmesini en aza indirgemek için gayret ederiz.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12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2713" y="1901018"/>
            <a:ext cx="10158152" cy="1870512"/>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Ülkemizde yürürlükte olan çevre, iş sağlığı güvenliği ve insan hakları ile ilgili yayımlanmış olan kanun, yönetmelik, mevzuat ve düzenlemelere uyar, tüm gereklilikleri eksiksiz yerine getiririz. Faaliyetlerimizi yürütürken misafir ve çalışanlarımızı meydana gelebilecek yaralanmalardan, hastalıklardan korumak ve iyi çalışma koşulları sağlamak için gerekli önlemleri alır ve uygularız. İşletmemize temin ettiğimiz, malzeme, ekipman, donanım, tasarım, tüketim malzemelerinde çevreye duyarlı, çevre etiketli ürünler kullanmaya özen gösteririz.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94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04603" y="2197381"/>
            <a:ext cx="9202189" cy="1574149"/>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Sürdürülebilirlik bilincinin ve sosyal sorumluluklarımızın;  sadece çalışanlarımızca değil, konuklarımız, tedarikçiler, alt taşeronlar ve yetkili mercilerce de benimsenmesini sağlamaya çalışırız. Yerel yönetimler, tedarikçi firmalar ve sivil toplum kuruluşlarıyla iş birliği yaparak sürdürülebilirlik, çevre koruma ve sosyal sorumluluk projeleri üretilmesine katkıda bulunuruz.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62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79171" y="2493744"/>
            <a:ext cx="8836429" cy="1574149"/>
          </a:xfrm>
          <a:prstGeom prst="rect">
            <a:avLst/>
          </a:prstGeom>
        </p:spPr>
        <p:txBody>
          <a:bodyPr wrap="square">
            <a:spAutoFit/>
          </a:bodyPr>
          <a:lstStyle/>
          <a:p>
            <a:pPr>
              <a:lnSpc>
                <a:spcPct val="107000"/>
              </a:lnSpc>
              <a:spcAft>
                <a:spcPts val="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58928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Bulunduğumuz yerlerde, yerel tedarikçilerle ilişkileri artırmak, yerel istihdamı arttırmak, </a:t>
            </a:r>
            <a:r>
              <a:rPr lang="tr-TR"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bioçeşitliliği</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kültürel varlıkları ve doğal yaşamı korumak ve zenginleştirmek için gerekli her türlü önlemi alır, çevremize sahip çıkmak adına yaptığımız tüm faaliyetleri kamuoyuyla paylaşırız.</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26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0407" y="1053350"/>
            <a:ext cx="10008524" cy="3225114"/>
          </a:xfrm>
          <a:prstGeom prst="rect">
            <a:avLst/>
          </a:prstGeom>
        </p:spPr>
        <p:txBody>
          <a:bodyPr wrap="square">
            <a:spAutoFit/>
          </a:bodyPr>
          <a:lstStyle/>
          <a:p>
            <a:pPr marL="342900" marR="546100" algn="ctr">
              <a:lnSpc>
                <a:spcPct val="115000"/>
              </a:lnSpc>
              <a:spcAft>
                <a:spcPts val="800"/>
              </a:spcAft>
            </a:pPr>
            <a:r>
              <a:rPr lang="tr-T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ÇEVRE KORUMA VE ATIK YÖNETİMİ POLİTİKASI</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İşletmemizde çevreyi korur, kirlenmesini önler, çevreye olan olumsuz etkilerimizi azaltarak korunmasına önem veririz.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Bunun için;</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Yasal düzenlemelere uyum sağlar çevre etkimizi azaltmaya çalışırız.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 Atıklarımızı kaynağına, gruplarına ve tehlike sınıflarına göre etkin şekilde ayırmaya özen gösteririz.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Tehlikeli maddeler ve kimyasalların yalnızca ihtiyaç durumunda ve gerektiği kadar kullanılmasının hem çevreye olan negatif etkileri hem de atık miktarını azaltacağını biliriz,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İşletmemizde  aldığımız malzemelerde “geri dönüşüm” ve “çevre dostu” etiketi olanları tercih ederek doğayı korumaya katkıda bulunuruz. Yeniden kullanım fırsatları yaratmaya çalışırız,</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82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63287" y="1158379"/>
            <a:ext cx="9393382" cy="2948499"/>
          </a:xfrm>
          <a:prstGeom prst="rect">
            <a:avLst/>
          </a:prstGeom>
        </p:spPr>
        <p:txBody>
          <a:bodyPr wrap="square">
            <a:spAutoFit/>
          </a:bodyPr>
          <a:lstStyle/>
          <a:p>
            <a:pPr marL="342900" marR="546100" algn="just">
              <a:lnSpc>
                <a:spcPct val="115000"/>
              </a:lnSpc>
              <a:spcAft>
                <a:spcPts val="800"/>
              </a:spcAft>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Kâğıt, peçete, tuvalet kâğıdı, ambalaj gibi tek kullanımlık malzemeleri gerektiği kadar kullanıp doğaya daha az atık bırakmaya özen gösteririz,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Atıkları doğru şekilde, özelliklerine göre ayrı alanlarda depolar, yasal depolama süre sınırlarını aşmadan lisanslı/yetkili firmalara teslim ederek, kayıtlarını muhafaza ederiz,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Su, enerji ve tüm doğal kaynakları tasarruflu kullanmaya çalışırız. Bu hassasiyetimizi çalışanlarımız, misafirlerimiz, tedarikçilerimiz ile paylaşırız.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Çevre yönetimi konusundaki performansımızı ölçer, bu verileri hedefler ile izler ve performansımızı geliştirmeye çalışırız.</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268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54480" y="2535166"/>
            <a:ext cx="9027622" cy="1150571"/>
          </a:xfrm>
          <a:prstGeom prst="rect">
            <a:avLst/>
          </a:prstGeom>
        </p:spPr>
        <p:txBody>
          <a:bodyPr wrap="square">
            <a:spAutoFit/>
          </a:bodyPr>
          <a:lstStyle/>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Çalışanlarımızı çevre konusunda eğitmeyi ve duyarlılıklarını artırmayı amaçlarız.</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Ters ozmos ile denizden aldığımız suyu arıtarak kullanım suyumuz olarak kullanmaktayız. Gri suyumuzu arıtarak bahçe sulamada kullanmaktayız.</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15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4974" y="929763"/>
            <a:ext cx="9227128" cy="4109330"/>
          </a:xfrm>
          <a:prstGeom prst="rect">
            <a:avLst/>
          </a:prstGeom>
        </p:spPr>
        <p:txBody>
          <a:bodyPr wrap="square">
            <a:spAutoFit/>
          </a:bodyPr>
          <a:lstStyle/>
          <a:p>
            <a:pPr marL="342900" marR="546100" algn="just">
              <a:lnSpc>
                <a:spcPct val="115000"/>
              </a:lnSpc>
              <a:spcAft>
                <a:spcPts val="800"/>
              </a:spcAft>
            </a:pP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tr-TR" b="1" dirty="0">
              <a:latin typeface="Calibri" panose="020F0502020204030204" pitchFamily="34" charset="0"/>
              <a:ea typeface="Calibri" panose="020F0502020204030204" pitchFamily="34" charset="0"/>
              <a:cs typeface="Times New Roman" panose="02020603050405020304" pitchFamily="18" charset="0"/>
            </a:endParaRPr>
          </a:p>
          <a:p>
            <a:pPr marL="342900" marR="546100" algn="just">
              <a:lnSpc>
                <a:spcPct val="115000"/>
              </a:lnSpc>
              <a:spcAft>
                <a:spcPts val="800"/>
              </a:spcAft>
            </a:pPr>
            <a:r>
              <a:rPr lang="tr-TR" b="1" dirty="0" smtClean="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r>
              <a:rPr lang="tr-T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ÇOCUK HAKLARI POLİTİKASI</a:t>
            </a:r>
          </a:p>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Çocuklar bize geleceğin emanetleridir. Onları bir birey olarak tanımak, haklarına saygı duymak, her türlü psikolojik, fiziksel, ticari vb. sömürüye karşı gözetmek ve korumak öncelikli sorumluluğumuzdur.</a:t>
            </a:r>
          </a:p>
          <a:p>
            <a:pPr marL="342900" marR="546100" algn="just">
              <a:lnSpc>
                <a:spcPct val="115000"/>
              </a:lnSpc>
              <a:spcAft>
                <a:spcPts val="800"/>
              </a:spcAft>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Bunu sağlamak için;</a:t>
            </a:r>
          </a:p>
          <a:p>
            <a:pPr marL="342900" marR="546100" lvl="0" indent="-342900" algn="just">
              <a:lnSpc>
                <a:spcPct val="115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Kendi kurumlarımızda çocuk işçi çalıştırılmasına müsaade etmez ve tüm iş ortaklarımızdan da aynı hassasiyeti bekleriz.</a:t>
            </a:r>
          </a:p>
          <a:p>
            <a:pPr marL="342900" marR="546100" lvl="0" indent="-342900" algn="just">
              <a:lnSpc>
                <a:spcPct val="115000"/>
              </a:lnSpc>
              <a:spcAft>
                <a:spcPts val="800"/>
              </a:spcAft>
              <a:buFont typeface="Symbol" panose="05050102010706020507" pitchFamily="18" charset="2"/>
              <a:buChar char=""/>
            </a:pPr>
            <a:r>
              <a:rPr lang="tr-TR"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İşletme içerisinde çocukların gelişimine katkıda bulunan, düşünce ve isteklerini, duygularını rahatça ifade edebilecekleri, kendilerini özgür ve rahat hissedecekleri ortamlar/imkanlar sunarız.</a:t>
            </a:r>
          </a:p>
        </p:txBody>
      </p:sp>
    </p:spTree>
    <p:extLst>
      <p:ext uri="{BB962C8B-B14F-4D97-AF65-F5344CB8AC3E}">
        <p14:creationId xmlns:p14="http://schemas.microsoft.com/office/powerpoint/2010/main" val="21206186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27</TotalTime>
  <Words>898</Words>
  <Application>Microsoft Office PowerPoint</Application>
  <PresentationFormat>Geniş ekran</PresentationFormat>
  <Paragraphs>66</Paragraphs>
  <Slides>18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Calibri</vt:lpstr>
      <vt:lpstr>Calibri Light</vt:lpstr>
      <vt:lpstr>Garamond</vt:lpstr>
      <vt:lpstr>Symbol</vt:lpstr>
      <vt:lpstr>Times New Roman</vt:lpstr>
      <vt:lpstr>Wingdings</vt:lpstr>
      <vt:lpstr>Organik</vt:lpstr>
      <vt:lpstr>THE OBA OTEL SÜRDÜRÜLEBİLİRLİK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OBA OTEL SÜRDÜRÜLEBİLİRLİK</dc:title>
  <dc:creator>Nejla SÜRÜKLİ</dc:creator>
  <cp:lastModifiedBy>Nejla SÜRÜKLİ</cp:lastModifiedBy>
  <cp:revision>4</cp:revision>
  <dcterms:created xsi:type="dcterms:W3CDTF">2024-06-04T08:16:14Z</dcterms:created>
  <dcterms:modified xsi:type="dcterms:W3CDTF">2024-06-04T09:02:11Z</dcterms:modified>
</cp:coreProperties>
</file>